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3"/>
  </p:notesMasterIdLst>
  <p:sldIdLst>
    <p:sldId id="256" r:id="rId2"/>
    <p:sldId id="260" r:id="rId3"/>
    <p:sldId id="261" r:id="rId4"/>
    <p:sldId id="262" r:id="rId5"/>
    <p:sldId id="264" r:id="rId6"/>
    <p:sldId id="265" r:id="rId7"/>
    <p:sldId id="257" r:id="rId8"/>
    <p:sldId id="263" r:id="rId9"/>
    <p:sldId id="267" r:id="rId10"/>
    <p:sldId id="25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/>
    <p:restoredTop sz="96341"/>
  </p:normalViewPr>
  <p:slideViewPr>
    <p:cSldViewPr snapToGrid="0">
      <p:cViewPr varScale="1">
        <p:scale>
          <a:sx n="123" d="100"/>
          <a:sy n="123" d="100"/>
        </p:scale>
        <p:origin x="21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FE474C-7AB5-48DD-98FA-0646EFD8CD1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10A175-4C8E-454E-959A-96315E4300B5}">
      <dgm:prSet/>
      <dgm:spPr/>
      <dgm:t>
        <a:bodyPr/>
        <a:lstStyle/>
        <a:p>
          <a:r>
            <a:rPr lang="en-GB" b="1" dirty="0">
              <a:solidFill>
                <a:schemeClr val="tx2">
                  <a:lumMod val="25000"/>
                  <a:lumOff val="75000"/>
                </a:schemeClr>
              </a:solidFill>
            </a:rPr>
            <a:t>Performance monitoring </a:t>
          </a:r>
          <a:r>
            <a:rPr lang="en-GB" dirty="0"/>
            <a:t>– auditing, logging, continuous adversarial testing (red-teaming).</a:t>
          </a:r>
          <a:endParaRPr lang="en-US" dirty="0"/>
        </a:p>
      </dgm:t>
    </dgm:pt>
    <dgm:pt modelId="{C9940B14-85A8-4FE1-B616-719506753D56}" type="parTrans" cxnId="{ED0D32C1-95EE-43F7-ABB6-04AF8DC6979F}">
      <dgm:prSet/>
      <dgm:spPr/>
      <dgm:t>
        <a:bodyPr/>
        <a:lstStyle/>
        <a:p>
          <a:endParaRPr lang="en-US"/>
        </a:p>
      </dgm:t>
    </dgm:pt>
    <dgm:pt modelId="{1BB85E22-0B95-4897-95D4-77F3DD754458}" type="sibTrans" cxnId="{ED0D32C1-95EE-43F7-ABB6-04AF8DC6979F}">
      <dgm:prSet/>
      <dgm:spPr/>
      <dgm:t>
        <a:bodyPr/>
        <a:lstStyle/>
        <a:p>
          <a:endParaRPr lang="en-US"/>
        </a:p>
      </dgm:t>
    </dgm:pt>
    <dgm:pt modelId="{CF1E4FD4-FD0E-4A42-93D6-0591EE8765C7}">
      <dgm:prSet/>
      <dgm:spPr/>
      <dgm:t>
        <a:bodyPr/>
        <a:lstStyle/>
        <a:p>
          <a:r>
            <a:rPr lang="en-GB" dirty="0">
              <a:solidFill>
                <a:schemeClr val="tx2">
                  <a:lumMod val="25000"/>
                  <a:lumOff val="75000"/>
                </a:schemeClr>
              </a:solidFill>
            </a:rPr>
            <a:t>Tools</a:t>
          </a:r>
          <a:r>
            <a:rPr lang="en-GB" dirty="0"/>
            <a:t> – allow models to use APIs to search web, use email, check weather etc.</a:t>
          </a:r>
          <a:endParaRPr lang="en-US" dirty="0"/>
        </a:p>
      </dgm:t>
    </dgm:pt>
    <dgm:pt modelId="{B1D31B2E-EE5C-4FC9-AECD-3F4E132FA55F}" type="parTrans" cxnId="{E92C37E5-854E-45FF-B617-A2B3B6363CFC}">
      <dgm:prSet/>
      <dgm:spPr/>
      <dgm:t>
        <a:bodyPr/>
        <a:lstStyle/>
        <a:p>
          <a:endParaRPr lang="en-US"/>
        </a:p>
      </dgm:t>
    </dgm:pt>
    <dgm:pt modelId="{CD57F59A-91C7-4697-9F56-9FDED245391A}" type="sibTrans" cxnId="{E92C37E5-854E-45FF-B617-A2B3B6363CFC}">
      <dgm:prSet/>
      <dgm:spPr/>
      <dgm:t>
        <a:bodyPr/>
        <a:lstStyle/>
        <a:p>
          <a:endParaRPr lang="en-US"/>
        </a:p>
      </dgm:t>
    </dgm:pt>
    <dgm:pt modelId="{8F199E21-7762-49C1-AD54-3A2305B29AF7}">
      <dgm:prSet/>
      <dgm:spPr/>
      <dgm:t>
        <a:bodyPr/>
        <a:lstStyle/>
        <a:p>
          <a:r>
            <a:rPr lang="en-GB" b="1" dirty="0">
              <a:solidFill>
                <a:schemeClr val="tx2">
                  <a:lumMod val="25000"/>
                  <a:lumOff val="75000"/>
                </a:schemeClr>
              </a:solidFill>
            </a:rPr>
            <a:t>Context refinement</a:t>
          </a:r>
          <a:r>
            <a:rPr lang="en-GB" dirty="0">
              <a:solidFill>
                <a:schemeClr val="tx2">
                  <a:lumMod val="25000"/>
                  <a:lumOff val="75000"/>
                </a:schemeClr>
              </a:solidFill>
            </a:rPr>
            <a:t>/enhancements </a:t>
          </a:r>
          <a:r>
            <a:rPr lang="en-GB" dirty="0"/>
            <a:t>– i.e. RAG/Memory,  additional ‘trusted’ data at query time.</a:t>
          </a:r>
          <a:endParaRPr lang="en-US" dirty="0"/>
        </a:p>
      </dgm:t>
    </dgm:pt>
    <dgm:pt modelId="{49B9787D-B219-48F5-9096-E581D97CCE3E}" type="parTrans" cxnId="{F8AB53F5-8FBB-416F-9102-54368D4D5A87}">
      <dgm:prSet/>
      <dgm:spPr/>
      <dgm:t>
        <a:bodyPr/>
        <a:lstStyle/>
        <a:p>
          <a:endParaRPr lang="en-US"/>
        </a:p>
      </dgm:t>
    </dgm:pt>
    <dgm:pt modelId="{A527ACA6-398E-4063-B6BF-3BED2CD83DB6}" type="sibTrans" cxnId="{F8AB53F5-8FBB-416F-9102-54368D4D5A87}">
      <dgm:prSet/>
      <dgm:spPr/>
      <dgm:t>
        <a:bodyPr/>
        <a:lstStyle/>
        <a:p>
          <a:endParaRPr lang="en-US"/>
        </a:p>
      </dgm:t>
    </dgm:pt>
    <dgm:pt modelId="{4EABDAB3-E013-4923-92D4-A741805F3B9F}">
      <dgm:prSet/>
      <dgm:spPr/>
      <dgm:t>
        <a:bodyPr/>
        <a:lstStyle/>
        <a:p>
          <a:r>
            <a:rPr lang="en-GB" dirty="0">
              <a:solidFill>
                <a:schemeClr val="tx2">
                  <a:lumMod val="25000"/>
                  <a:lumOff val="75000"/>
                </a:schemeClr>
              </a:solidFill>
            </a:rPr>
            <a:t>Safety &amp; policy guardrails </a:t>
          </a:r>
          <a:r>
            <a:rPr lang="en-GB" dirty="0"/>
            <a:t>– policy implementation, e.g. toxic content filters, jailbreak detection, refusal style.</a:t>
          </a:r>
          <a:endParaRPr lang="en-US" dirty="0"/>
        </a:p>
      </dgm:t>
    </dgm:pt>
    <dgm:pt modelId="{C6E3B499-5653-46FB-A6E8-914C0B1E9137}" type="parTrans" cxnId="{FBC29152-1CC1-4C96-8B04-6ADD0FC26268}">
      <dgm:prSet/>
      <dgm:spPr/>
      <dgm:t>
        <a:bodyPr/>
        <a:lstStyle/>
        <a:p>
          <a:endParaRPr lang="en-US"/>
        </a:p>
      </dgm:t>
    </dgm:pt>
    <dgm:pt modelId="{8042D87A-6B78-4E2E-8B98-E4D56DC6807B}" type="sibTrans" cxnId="{FBC29152-1CC1-4C96-8B04-6ADD0FC26268}">
      <dgm:prSet/>
      <dgm:spPr/>
      <dgm:t>
        <a:bodyPr/>
        <a:lstStyle/>
        <a:p>
          <a:endParaRPr lang="en-US"/>
        </a:p>
      </dgm:t>
    </dgm:pt>
    <dgm:pt modelId="{00AB060A-72E3-485A-955A-935A328277FE}">
      <dgm:prSet/>
      <dgm:spPr/>
      <dgm:t>
        <a:bodyPr/>
        <a:lstStyle/>
        <a:p>
          <a:r>
            <a:rPr lang="en-GB" dirty="0">
              <a:solidFill>
                <a:schemeClr val="tx2">
                  <a:lumMod val="25000"/>
                  <a:lumOff val="75000"/>
                </a:schemeClr>
              </a:solidFill>
            </a:rPr>
            <a:t>Instruction tuning / RLHF </a:t>
          </a:r>
          <a:r>
            <a:rPr lang="en-GB" dirty="0"/>
            <a:t>- aligns behaviour with human intent and policy.</a:t>
          </a:r>
          <a:endParaRPr lang="en-US" dirty="0"/>
        </a:p>
      </dgm:t>
    </dgm:pt>
    <dgm:pt modelId="{3A4509CD-5964-456F-9FCA-F89D99154F66}" type="parTrans" cxnId="{B01EF7E1-D2C3-4860-9378-CF49E4485CB1}">
      <dgm:prSet/>
      <dgm:spPr/>
      <dgm:t>
        <a:bodyPr/>
        <a:lstStyle/>
        <a:p>
          <a:endParaRPr lang="en-US"/>
        </a:p>
      </dgm:t>
    </dgm:pt>
    <dgm:pt modelId="{FAC6C33A-0F52-4CD5-BBCD-F17B65AFE9EA}" type="sibTrans" cxnId="{B01EF7E1-D2C3-4860-9378-CF49E4485CB1}">
      <dgm:prSet/>
      <dgm:spPr/>
      <dgm:t>
        <a:bodyPr/>
        <a:lstStyle/>
        <a:p>
          <a:endParaRPr lang="en-US"/>
        </a:p>
      </dgm:t>
    </dgm:pt>
    <dgm:pt modelId="{97C7E0B1-5919-4E78-9CA4-04133273D6D5}">
      <dgm:prSet/>
      <dgm:spPr/>
      <dgm:t>
        <a:bodyPr/>
        <a:lstStyle/>
        <a:p>
          <a:r>
            <a:rPr lang="en-GB" dirty="0">
              <a:solidFill>
                <a:schemeClr val="tx2">
                  <a:lumMod val="25000"/>
                  <a:lumOff val="75000"/>
                </a:schemeClr>
              </a:solidFill>
            </a:rPr>
            <a:t>Core foundation model - </a:t>
          </a:r>
          <a:r>
            <a:rPr lang="en-GB" dirty="0"/>
            <a:t>pretrained transformer or diffusion model.</a:t>
          </a:r>
          <a:endParaRPr lang="en-US" dirty="0"/>
        </a:p>
      </dgm:t>
    </dgm:pt>
    <dgm:pt modelId="{CF39F96D-0EEA-4C81-A5F3-CBD4C857C5B2}" type="parTrans" cxnId="{0D4FE880-759E-4FF2-A815-031347968715}">
      <dgm:prSet/>
      <dgm:spPr/>
      <dgm:t>
        <a:bodyPr/>
        <a:lstStyle/>
        <a:p>
          <a:endParaRPr lang="en-US"/>
        </a:p>
      </dgm:t>
    </dgm:pt>
    <dgm:pt modelId="{80E454AF-9D3D-4E21-8BB4-BC826643819F}" type="sibTrans" cxnId="{0D4FE880-759E-4FF2-A815-031347968715}">
      <dgm:prSet/>
      <dgm:spPr/>
      <dgm:t>
        <a:bodyPr/>
        <a:lstStyle/>
        <a:p>
          <a:endParaRPr lang="en-US"/>
        </a:p>
      </dgm:t>
    </dgm:pt>
    <dgm:pt modelId="{F9129484-C995-CD4F-A2C3-EF9884DC1FC7}" type="pres">
      <dgm:prSet presAssocID="{4AFE474C-7AB5-48DD-98FA-0646EFD8CD19}" presName="linear" presStyleCnt="0">
        <dgm:presLayoutVars>
          <dgm:animLvl val="lvl"/>
          <dgm:resizeHandles val="exact"/>
        </dgm:presLayoutVars>
      </dgm:prSet>
      <dgm:spPr/>
    </dgm:pt>
    <dgm:pt modelId="{F688E9AE-87A7-924C-930B-2763255E2BE5}" type="pres">
      <dgm:prSet presAssocID="{8310A175-4C8E-454E-959A-96315E4300B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51807B5-85DE-7048-94BA-CD2FDBD27110}" type="pres">
      <dgm:prSet presAssocID="{1BB85E22-0B95-4897-95D4-77F3DD754458}" presName="spacer" presStyleCnt="0"/>
      <dgm:spPr/>
    </dgm:pt>
    <dgm:pt modelId="{37973BF4-AB92-DC4B-B5FC-678EAA93791F}" type="pres">
      <dgm:prSet presAssocID="{CF1E4FD4-FD0E-4A42-93D6-0591EE8765C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066D2D2-2B8F-4C40-B6AF-ACB0271208C6}" type="pres">
      <dgm:prSet presAssocID="{CD57F59A-91C7-4697-9F56-9FDED245391A}" presName="spacer" presStyleCnt="0"/>
      <dgm:spPr/>
    </dgm:pt>
    <dgm:pt modelId="{026BE086-EFCD-E041-BBD6-7694859E7D19}" type="pres">
      <dgm:prSet presAssocID="{8F199E21-7762-49C1-AD54-3A2305B29AF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2C2AD56-A92B-B84D-8C34-9EBB5B243AB4}" type="pres">
      <dgm:prSet presAssocID="{A527ACA6-398E-4063-B6BF-3BED2CD83DB6}" presName="spacer" presStyleCnt="0"/>
      <dgm:spPr/>
    </dgm:pt>
    <dgm:pt modelId="{58BF6F60-612A-6748-BBF5-BD0D823ACD9F}" type="pres">
      <dgm:prSet presAssocID="{4EABDAB3-E013-4923-92D4-A741805F3B9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7F2776A-B23F-3E4E-A5D1-A45B3CD72D28}" type="pres">
      <dgm:prSet presAssocID="{8042D87A-6B78-4E2E-8B98-E4D56DC6807B}" presName="spacer" presStyleCnt="0"/>
      <dgm:spPr/>
    </dgm:pt>
    <dgm:pt modelId="{7BDDAF36-115F-124A-99B0-B4C66CF26899}" type="pres">
      <dgm:prSet presAssocID="{00AB060A-72E3-485A-955A-935A328277F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3D13185-A250-E34B-90C9-90141A722F36}" type="pres">
      <dgm:prSet presAssocID="{FAC6C33A-0F52-4CD5-BBCD-F17B65AFE9EA}" presName="spacer" presStyleCnt="0"/>
      <dgm:spPr/>
    </dgm:pt>
    <dgm:pt modelId="{D6A31C09-2B38-794C-B4DF-13D2C0A6D767}" type="pres">
      <dgm:prSet presAssocID="{97C7E0B1-5919-4E78-9CA4-04133273D6D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BC29152-1CC1-4C96-8B04-6ADD0FC26268}" srcId="{4AFE474C-7AB5-48DD-98FA-0646EFD8CD19}" destId="{4EABDAB3-E013-4923-92D4-A741805F3B9F}" srcOrd="3" destOrd="0" parTransId="{C6E3B499-5653-46FB-A6E8-914C0B1E9137}" sibTransId="{8042D87A-6B78-4E2E-8B98-E4D56DC6807B}"/>
    <dgm:cxn modelId="{0D4FE880-759E-4FF2-A815-031347968715}" srcId="{4AFE474C-7AB5-48DD-98FA-0646EFD8CD19}" destId="{97C7E0B1-5919-4E78-9CA4-04133273D6D5}" srcOrd="5" destOrd="0" parTransId="{CF39F96D-0EEA-4C81-A5F3-CBD4C857C5B2}" sibTransId="{80E454AF-9D3D-4E21-8BB4-BC826643819F}"/>
    <dgm:cxn modelId="{4D21A98A-3FA1-7840-A910-AA2D9D527724}" type="presOf" srcId="{CF1E4FD4-FD0E-4A42-93D6-0591EE8765C7}" destId="{37973BF4-AB92-DC4B-B5FC-678EAA93791F}" srcOrd="0" destOrd="0" presId="urn:microsoft.com/office/officeart/2005/8/layout/vList2"/>
    <dgm:cxn modelId="{2B889C91-35CD-D84F-81A5-97B896B939B0}" type="presOf" srcId="{8310A175-4C8E-454E-959A-96315E4300B5}" destId="{F688E9AE-87A7-924C-930B-2763255E2BE5}" srcOrd="0" destOrd="0" presId="urn:microsoft.com/office/officeart/2005/8/layout/vList2"/>
    <dgm:cxn modelId="{FE404298-5735-C046-AA62-F202CC6A9CF2}" type="presOf" srcId="{00AB060A-72E3-485A-955A-935A328277FE}" destId="{7BDDAF36-115F-124A-99B0-B4C66CF26899}" srcOrd="0" destOrd="0" presId="urn:microsoft.com/office/officeart/2005/8/layout/vList2"/>
    <dgm:cxn modelId="{3021C7B5-B111-A043-938E-58F0A1CE247B}" type="presOf" srcId="{4EABDAB3-E013-4923-92D4-A741805F3B9F}" destId="{58BF6F60-612A-6748-BBF5-BD0D823ACD9F}" srcOrd="0" destOrd="0" presId="urn:microsoft.com/office/officeart/2005/8/layout/vList2"/>
    <dgm:cxn modelId="{3E8967B6-CEC4-9048-9198-D1B2F421C3EB}" type="presOf" srcId="{4AFE474C-7AB5-48DD-98FA-0646EFD8CD19}" destId="{F9129484-C995-CD4F-A2C3-EF9884DC1FC7}" srcOrd="0" destOrd="0" presId="urn:microsoft.com/office/officeart/2005/8/layout/vList2"/>
    <dgm:cxn modelId="{ED0D32C1-95EE-43F7-ABB6-04AF8DC6979F}" srcId="{4AFE474C-7AB5-48DD-98FA-0646EFD8CD19}" destId="{8310A175-4C8E-454E-959A-96315E4300B5}" srcOrd="0" destOrd="0" parTransId="{C9940B14-85A8-4FE1-B616-719506753D56}" sibTransId="{1BB85E22-0B95-4897-95D4-77F3DD754458}"/>
    <dgm:cxn modelId="{B01EF7E1-D2C3-4860-9378-CF49E4485CB1}" srcId="{4AFE474C-7AB5-48DD-98FA-0646EFD8CD19}" destId="{00AB060A-72E3-485A-955A-935A328277FE}" srcOrd="4" destOrd="0" parTransId="{3A4509CD-5964-456F-9FCA-F89D99154F66}" sibTransId="{FAC6C33A-0F52-4CD5-BBCD-F17B65AFE9EA}"/>
    <dgm:cxn modelId="{E92C37E5-854E-45FF-B617-A2B3B6363CFC}" srcId="{4AFE474C-7AB5-48DD-98FA-0646EFD8CD19}" destId="{CF1E4FD4-FD0E-4A42-93D6-0591EE8765C7}" srcOrd="1" destOrd="0" parTransId="{B1D31B2E-EE5C-4FC9-AECD-3F4E132FA55F}" sibTransId="{CD57F59A-91C7-4697-9F56-9FDED245391A}"/>
    <dgm:cxn modelId="{8ECF97EA-0528-DE40-B1E3-94DDDE9464DB}" type="presOf" srcId="{97C7E0B1-5919-4E78-9CA4-04133273D6D5}" destId="{D6A31C09-2B38-794C-B4DF-13D2C0A6D767}" srcOrd="0" destOrd="0" presId="urn:microsoft.com/office/officeart/2005/8/layout/vList2"/>
    <dgm:cxn modelId="{E4806CEB-EE47-6A4D-BEA4-8D326ABA8AB5}" type="presOf" srcId="{8F199E21-7762-49C1-AD54-3A2305B29AF7}" destId="{026BE086-EFCD-E041-BBD6-7694859E7D19}" srcOrd="0" destOrd="0" presId="urn:microsoft.com/office/officeart/2005/8/layout/vList2"/>
    <dgm:cxn modelId="{F8AB53F5-8FBB-416F-9102-54368D4D5A87}" srcId="{4AFE474C-7AB5-48DD-98FA-0646EFD8CD19}" destId="{8F199E21-7762-49C1-AD54-3A2305B29AF7}" srcOrd="2" destOrd="0" parTransId="{49B9787D-B219-48F5-9096-E581D97CCE3E}" sibTransId="{A527ACA6-398E-4063-B6BF-3BED2CD83DB6}"/>
    <dgm:cxn modelId="{C670D9E5-35B7-7741-B758-80AAA5D96134}" type="presParOf" srcId="{F9129484-C995-CD4F-A2C3-EF9884DC1FC7}" destId="{F688E9AE-87A7-924C-930B-2763255E2BE5}" srcOrd="0" destOrd="0" presId="urn:microsoft.com/office/officeart/2005/8/layout/vList2"/>
    <dgm:cxn modelId="{95F77534-E7AA-DE45-B5EB-DD02109D9C74}" type="presParOf" srcId="{F9129484-C995-CD4F-A2C3-EF9884DC1FC7}" destId="{951807B5-85DE-7048-94BA-CD2FDBD27110}" srcOrd="1" destOrd="0" presId="urn:microsoft.com/office/officeart/2005/8/layout/vList2"/>
    <dgm:cxn modelId="{F43FC1ED-CBE6-4641-BC32-D1F1718AD3DB}" type="presParOf" srcId="{F9129484-C995-CD4F-A2C3-EF9884DC1FC7}" destId="{37973BF4-AB92-DC4B-B5FC-678EAA93791F}" srcOrd="2" destOrd="0" presId="urn:microsoft.com/office/officeart/2005/8/layout/vList2"/>
    <dgm:cxn modelId="{2380705E-ED74-944E-8ABA-36FFA196FCB8}" type="presParOf" srcId="{F9129484-C995-CD4F-A2C3-EF9884DC1FC7}" destId="{7066D2D2-2B8F-4C40-B6AF-ACB0271208C6}" srcOrd="3" destOrd="0" presId="urn:microsoft.com/office/officeart/2005/8/layout/vList2"/>
    <dgm:cxn modelId="{8400A8D8-0AC8-8A41-85B2-A6C61C737DAB}" type="presParOf" srcId="{F9129484-C995-CD4F-A2C3-EF9884DC1FC7}" destId="{026BE086-EFCD-E041-BBD6-7694859E7D19}" srcOrd="4" destOrd="0" presId="urn:microsoft.com/office/officeart/2005/8/layout/vList2"/>
    <dgm:cxn modelId="{ABD94725-3495-5F45-A5B6-6E209F091337}" type="presParOf" srcId="{F9129484-C995-CD4F-A2C3-EF9884DC1FC7}" destId="{92C2AD56-A92B-B84D-8C34-9EBB5B243AB4}" srcOrd="5" destOrd="0" presId="urn:microsoft.com/office/officeart/2005/8/layout/vList2"/>
    <dgm:cxn modelId="{50129137-1128-9443-9F52-BD044CFDA24F}" type="presParOf" srcId="{F9129484-C995-CD4F-A2C3-EF9884DC1FC7}" destId="{58BF6F60-612A-6748-BBF5-BD0D823ACD9F}" srcOrd="6" destOrd="0" presId="urn:microsoft.com/office/officeart/2005/8/layout/vList2"/>
    <dgm:cxn modelId="{75F46D74-7055-E849-A511-B996EBE56C79}" type="presParOf" srcId="{F9129484-C995-CD4F-A2C3-EF9884DC1FC7}" destId="{27F2776A-B23F-3E4E-A5D1-A45B3CD72D28}" srcOrd="7" destOrd="0" presId="urn:microsoft.com/office/officeart/2005/8/layout/vList2"/>
    <dgm:cxn modelId="{92F3549B-1066-3D47-8388-2CA3952B20D5}" type="presParOf" srcId="{F9129484-C995-CD4F-A2C3-EF9884DC1FC7}" destId="{7BDDAF36-115F-124A-99B0-B4C66CF26899}" srcOrd="8" destOrd="0" presId="urn:microsoft.com/office/officeart/2005/8/layout/vList2"/>
    <dgm:cxn modelId="{7520BD8C-FA38-7D4D-B45C-BDA6530B6F82}" type="presParOf" srcId="{F9129484-C995-CD4F-A2C3-EF9884DC1FC7}" destId="{C3D13185-A250-E34B-90C9-90141A722F36}" srcOrd="9" destOrd="0" presId="urn:microsoft.com/office/officeart/2005/8/layout/vList2"/>
    <dgm:cxn modelId="{469130A0-5556-6B4E-AEC8-BBD61963B683}" type="presParOf" srcId="{F9129484-C995-CD4F-A2C3-EF9884DC1FC7}" destId="{D6A31C09-2B38-794C-B4DF-13D2C0A6D76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9067B-F333-4F92-AF79-015B33401D77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D745F7-B7B9-44F0-ADD3-BE73E5D714C4}">
      <dgm:prSet custT="1"/>
      <dgm:spPr/>
      <dgm:t>
        <a:bodyPr anchor="t"/>
        <a:lstStyle/>
        <a:p>
          <a:r>
            <a:rPr lang="en-US" sz="1600" b="1" dirty="0">
              <a:solidFill>
                <a:schemeClr val="tx2">
                  <a:lumMod val="25000"/>
                  <a:lumOff val="75000"/>
                </a:schemeClr>
              </a:solidFill>
            </a:rPr>
            <a:t>Foundation </a:t>
          </a:r>
          <a:br>
            <a:rPr lang="en-US" sz="1400" dirty="0"/>
          </a:br>
          <a:r>
            <a:rPr lang="en-US" sz="1400" dirty="0"/>
            <a:t>(100B+ params)</a:t>
          </a:r>
          <a:br>
            <a:rPr lang="en-US" sz="1400" dirty="0"/>
          </a:br>
          <a:br>
            <a:rPr lang="en-US" sz="1000" dirty="0"/>
          </a:br>
          <a:r>
            <a:rPr lang="en-US" sz="1400" dirty="0"/>
            <a:t>GPT-4o, Gemini, Claude.</a:t>
          </a:r>
          <a:br>
            <a:rPr lang="en-US" sz="1400" dirty="0"/>
          </a:br>
          <a:br>
            <a:rPr lang="en-US" sz="1000" dirty="0"/>
          </a:br>
          <a:r>
            <a:rPr lang="en-US" sz="1400" dirty="0"/>
            <a:t>Best accuracy, reasoning and multimodal.</a:t>
          </a:r>
        </a:p>
      </dgm:t>
    </dgm:pt>
    <dgm:pt modelId="{6F3A2E2E-5D84-495A-878F-5ABD1F6680E9}" type="parTrans" cxnId="{2275998C-E9C3-4BF7-A3D7-E83E1E94223E}">
      <dgm:prSet/>
      <dgm:spPr/>
      <dgm:t>
        <a:bodyPr/>
        <a:lstStyle/>
        <a:p>
          <a:endParaRPr lang="en-US"/>
        </a:p>
      </dgm:t>
    </dgm:pt>
    <dgm:pt modelId="{116E8BA2-39B0-460B-BCD7-73176BB2E413}" type="sibTrans" cxnId="{2275998C-E9C3-4BF7-A3D7-E83E1E94223E}">
      <dgm:prSet/>
      <dgm:spPr/>
      <dgm:t>
        <a:bodyPr/>
        <a:lstStyle/>
        <a:p>
          <a:endParaRPr lang="en-US"/>
        </a:p>
      </dgm:t>
    </dgm:pt>
    <dgm:pt modelId="{161F62ED-12A7-4376-9163-DA794BE240A2}">
      <dgm:prSet custT="1"/>
      <dgm:spPr/>
      <dgm:t>
        <a:bodyPr anchor="t"/>
        <a:lstStyle/>
        <a:p>
          <a:r>
            <a:rPr lang="en-US" sz="1600" b="1" dirty="0">
              <a:solidFill>
                <a:schemeClr val="tx2">
                  <a:lumMod val="25000"/>
                  <a:lumOff val="75000"/>
                </a:schemeClr>
              </a:solidFill>
            </a:rPr>
            <a:t>Open-source </a:t>
          </a:r>
          <a:br>
            <a:rPr lang="en-US" sz="1400" dirty="0"/>
          </a:br>
          <a:r>
            <a:rPr lang="en-US" sz="1400" dirty="0"/>
            <a:t>(7-100B params)</a:t>
          </a:r>
          <a:br>
            <a:rPr lang="en-US" sz="1400" dirty="0"/>
          </a:br>
          <a:br>
            <a:rPr lang="en-US" sz="1000" dirty="0"/>
          </a:br>
          <a:r>
            <a:rPr lang="en-US" sz="1400" dirty="0"/>
            <a:t>Llama, </a:t>
          </a:r>
          <a:r>
            <a:rPr lang="en-US" sz="1400" dirty="0" err="1"/>
            <a:t>DeepSeek</a:t>
          </a:r>
          <a:r>
            <a:rPr lang="en-US" sz="1400" dirty="0"/>
            <a:t>, Phi, *self hosted*</a:t>
          </a:r>
          <a:br>
            <a:rPr lang="en-US" sz="1400" dirty="0"/>
          </a:br>
          <a:br>
            <a:rPr lang="en-US" sz="1000" dirty="0"/>
          </a:br>
          <a:r>
            <a:rPr lang="en-US" sz="1400" dirty="0"/>
            <a:t>Cheaper inference, MoE efficiency, custom fine-tuning.</a:t>
          </a:r>
        </a:p>
      </dgm:t>
    </dgm:pt>
    <dgm:pt modelId="{31097C69-DC2F-4E07-A423-FCFC7FACD240}" type="parTrans" cxnId="{07DEAEEA-B321-4B1C-9434-29892F582777}">
      <dgm:prSet/>
      <dgm:spPr/>
      <dgm:t>
        <a:bodyPr/>
        <a:lstStyle/>
        <a:p>
          <a:endParaRPr lang="en-US"/>
        </a:p>
      </dgm:t>
    </dgm:pt>
    <dgm:pt modelId="{1467D878-DAC0-4C05-9272-9CE8315FB021}" type="sibTrans" cxnId="{07DEAEEA-B321-4B1C-9434-29892F582777}">
      <dgm:prSet/>
      <dgm:spPr/>
      <dgm:t>
        <a:bodyPr/>
        <a:lstStyle/>
        <a:p>
          <a:endParaRPr lang="en-US"/>
        </a:p>
      </dgm:t>
    </dgm:pt>
    <dgm:pt modelId="{CEF0F304-264A-4115-8496-9075CF9CBA3E}">
      <dgm:prSet custT="1"/>
      <dgm:spPr/>
      <dgm:t>
        <a:bodyPr anchor="t"/>
        <a:lstStyle/>
        <a:p>
          <a:r>
            <a:rPr lang="en-US" sz="1600" b="1" dirty="0">
              <a:solidFill>
                <a:schemeClr val="tx2">
                  <a:lumMod val="25000"/>
                  <a:lumOff val="75000"/>
                </a:schemeClr>
              </a:solidFill>
            </a:rPr>
            <a:t>Domain Tuned</a:t>
          </a:r>
          <a:br>
            <a:rPr lang="en-US" sz="1600" b="1" dirty="0">
              <a:solidFill>
                <a:schemeClr val="tx2">
                  <a:lumMod val="25000"/>
                  <a:lumOff val="75000"/>
                </a:schemeClr>
              </a:solidFill>
            </a:rPr>
          </a:br>
          <a:br>
            <a:rPr lang="en-US" sz="1000" b="1" dirty="0">
              <a:solidFill>
                <a:schemeClr val="tx2">
                  <a:lumMod val="25000"/>
                  <a:lumOff val="75000"/>
                </a:schemeClr>
              </a:solidFill>
            </a:rPr>
          </a:br>
          <a:r>
            <a:rPr lang="en-US" sz="1400" dirty="0"/>
            <a:t>GitHub’s Copilot, </a:t>
          </a:r>
          <a:r>
            <a:rPr lang="en-US" sz="1400" dirty="0" err="1"/>
            <a:t>Starcoder</a:t>
          </a:r>
          <a:r>
            <a:rPr lang="en-US" sz="1400" dirty="0"/>
            <a:t> (code),</a:t>
          </a:r>
          <a:br>
            <a:rPr lang="en-US" sz="1400" dirty="0"/>
          </a:br>
          <a:r>
            <a:rPr lang="en-US" sz="1400" dirty="0"/>
            <a:t>Sora (video).  </a:t>
          </a:r>
          <a:br>
            <a:rPr lang="en-US" sz="1400" dirty="0"/>
          </a:br>
          <a:br>
            <a:rPr lang="en-US" sz="1000" dirty="0"/>
          </a:br>
          <a:r>
            <a:rPr lang="en-US" sz="1400" dirty="0"/>
            <a:t>Task optimized, smaller footprint.</a:t>
          </a:r>
        </a:p>
      </dgm:t>
    </dgm:pt>
    <dgm:pt modelId="{63DB538E-8887-4B8F-9A85-1B15769C1CB1}" type="parTrans" cxnId="{77859A7A-8354-4EE9-9580-E9CCA59A62C8}">
      <dgm:prSet/>
      <dgm:spPr/>
      <dgm:t>
        <a:bodyPr/>
        <a:lstStyle/>
        <a:p>
          <a:endParaRPr lang="en-US"/>
        </a:p>
      </dgm:t>
    </dgm:pt>
    <dgm:pt modelId="{CD66220C-88C7-45A6-8431-AE1468D2C645}" type="sibTrans" cxnId="{77859A7A-8354-4EE9-9580-E9CCA59A62C8}">
      <dgm:prSet/>
      <dgm:spPr/>
      <dgm:t>
        <a:bodyPr/>
        <a:lstStyle/>
        <a:p>
          <a:endParaRPr lang="en-US"/>
        </a:p>
      </dgm:t>
    </dgm:pt>
    <dgm:pt modelId="{CFAA7CBE-43D6-41C7-BEBD-7E6E8302C5D6}">
      <dgm:prSet custT="1"/>
      <dgm:spPr/>
      <dgm:t>
        <a:bodyPr anchor="t"/>
        <a:lstStyle/>
        <a:p>
          <a:r>
            <a:rPr lang="en-US" sz="1600" b="1" dirty="0">
              <a:solidFill>
                <a:schemeClr val="tx2">
                  <a:lumMod val="25000"/>
                  <a:lumOff val="75000"/>
                </a:schemeClr>
              </a:solidFill>
            </a:rPr>
            <a:t>Reasoning and Tool-use</a:t>
          </a:r>
          <a:br>
            <a:rPr lang="en-US" sz="1600" dirty="0">
              <a:solidFill>
                <a:schemeClr val="tx2">
                  <a:lumMod val="25000"/>
                  <a:lumOff val="75000"/>
                </a:schemeClr>
              </a:solidFill>
            </a:rPr>
          </a:br>
          <a:br>
            <a:rPr lang="en-US" sz="1000" dirty="0">
              <a:solidFill>
                <a:schemeClr val="tx2">
                  <a:lumMod val="25000"/>
                  <a:lumOff val="75000"/>
                </a:schemeClr>
              </a:solidFill>
            </a:rPr>
          </a:br>
          <a:r>
            <a:rPr lang="en-US" sz="1400" dirty="0"/>
            <a:t>CoT, </a:t>
          </a:r>
          <a:r>
            <a:rPr lang="en-US" sz="1400" dirty="0" err="1"/>
            <a:t>ReACT</a:t>
          </a:r>
          <a:r>
            <a:rPr lang="en-US" sz="1400" dirty="0"/>
            <a:t>, agents.  </a:t>
          </a:r>
          <a:br>
            <a:rPr lang="en-US" sz="1400" dirty="0"/>
          </a:br>
          <a:br>
            <a:rPr lang="en-US" sz="1000" dirty="0"/>
          </a:br>
          <a:r>
            <a:rPr lang="en-US" sz="1400" dirty="0"/>
            <a:t>Improves factuality, complex workflows.</a:t>
          </a:r>
        </a:p>
      </dgm:t>
    </dgm:pt>
    <dgm:pt modelId="{66C1FC81-3A7C-4F80-83BE-FD8BFDEC042F}" type="parTrans" cxnId="{47D7503F-38CC-43AA-9267-D82B67AD4ECD}">
      <dgm:prSet/>
      <dgm:spPr/>
      <dgm:t>
        <a:bodyPr/>
        <a:lstStyle/>
        <a:p>
          <a:endParaRPr lang="en-US"/>
        </a:p>
      </dgm:t>
    </dgm:pt>
    <dgm:pt modelId="{F05F707F-276D-419B-B2A0-B8AEFB4DE6E5}" type="sibTrans" cxnId="{47D7503F-38CC-43AA-9267-D82B67AD4ECD}">
      <dgm:prSet/>
      <dgm:spPr/>
      <dgm:t>
        <a:bodyPr/>
        <a:lstStyle/>
        <a:p>
          <a:endParaRPr lang="en-US"/>
        </a:p>
      </dgm:t>
    </dgm:pt>
    <dgm:pt modelId="{53B4ADB2-EE46-C84E-A795-F6E0ACD17F20}" type="pres">
      <dgm:prSet presAssocID="{5419067B-F333-4F92-AF79-015B33401D77}" presName="matrix" presStyleCnt="0">
        <dgm:presLayoutVars>
          <dgm:chMax val="1"/>
          <dgm:dir/>
          <dgm:resizeHandles val="exact"/>
        </dgm:presLayoutVars>
      </dgm:prSet>
      <dgm:spPr/>
    </dgm:pt>
    <dgm:pt modelId="{3171A7BF-C02E-B948-8689-9C1051A0B892}" type="pres">
      <dgm:prSet presAssocID="{5419067B-F333-4F92-AF79-015B33401D77}" presName="diamond" presStyleLbl="bgShp" presStyleIdx="0" presStyleCnt="1"/>
      <dgm:spPr/>
    </dgm:pt>
    <dgm:pt modelId="{F602CBDD-9551-E84E-8C2C-803A6717D9D4}" type="pres">
      <dgm:prSet presAssocID="{5419067B-F333-4F92-AF79-015B33401D7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48D1207-5A36-774D-9FA0-EE75105E4E04}" type="pres">
      <dgm:prSet presAssocID="{5419067B-F333-4F92-AF79-015B33401D7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7CA1D7F-2853-1B40-A1B6-DF2794231A4B}" type="pres">
      <dgm:prSet presAssocID="{5419067B-F333-4F92-AF79-015B33401D7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36A4573-CA7F-8245-9D49-F6A3C66C79E2}" type="pres">
      <dgm:prSet presAssocID="{5419067B-F333-4F92-AF79-015B33401D7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C35D61F-6A84-004B-A0C2-1A96033E037B}" type="presOf" srcId="{5CD745F7-B7B9-44F0-ADD3-BE73E5D714C4}" destId="{F602CBDD-9551-E84E-8C2C-803A6717D9D4}" srcOrd="0" destOrd="0" presId="urn:microsoft.com/office/officeart/2005/8/layout/matrix3"/>
    <dgm:cxn modelId="{47D7503F-38CC-43AA-9267-D82B67AD4ECD}" srcId="{5419067B-F333-4F92-AF79-015B33401D77}" destId="{CFAA7CBE-43D6-41C7-BEBD-7E6E8302C5D6}" srcOrd="3" destOrd="0" parTransId="{66C1FC81-3A7C-4F80-83BE-FD8BFDEC042F}" sibTransId="{F05F707F-276D-419B-B2A0-B8AEFB4DE6E5}"/>
    <dgm:cxn modelId="{4F8FC844-3BB5-D04F-A3AD-99DAF89EF27B}" type="presOf" srcId="{161F62ED-12A7-4376-9163-DA794BE240A2}" destId="{F48D1207-5A36-774D-9FA0-EE75105E4E04}" srcOrd="0" destOrd="0" presId="urn:microsoft.com/office/officeart/2005/8/layout/matrix3"/>
    <dgm:cxn modelId="{77859A7A-8354-4EE9-9580-E9CCA59A62C8}" srcId="{5419067B-F333-4F92-AF79-015B33401D77}" destId="{CEF0F304-264A-4115-8496-9075CF9CBA3E}" srcOrd="2" destOrd="0" parTransId="{63DB538E-8887-4B8F-9A85-1B15769C1CB1}" sibTransId="{CD66220C-88C7-45A6-8431-AE1468D2C645}"/>
    <dgm:cxn modelId="{2275998C-E9C3-4BF7-A3D7-E83E1E94223E}" srcId="{5419067B-F333-4F92-AF79-015B33401D77}" destId="{5CD745F7-B7B9-44F0-ADD3-BE73E5D714C4}" srcOrd="0" destOrd="0" parTransId="{6F3A2E2E-5D84-495A-878F-5ABD1F6680E9}" sibTransId="{116E8BA2-39B0-460B-BCD7-73176BB2E413}"/>
    <dgm:cxn modelId="{027DF0AB-0F0F-9B47-A9B9-4BDB4BBB9573}" type="presOf" srcId="{CEF0F304-264A-4115-8496-9075CF9CBA3E}" destId="{E7CA1D7F-2853-1B40-A1B6-DF2794231A4B}" srcOrd="0" destOrd="0" presId="urn:microsoft.com/office/officeart/2005/8/layout/matrix3"/>
    <dgm:cxn modelId="{1F1BFFC1-17A2-364E-8E26-B07E3DC725A8}" type="presOf" srcId="{5419067B-F333-4F92-AF79-015B33401D77}" destId="{53B4ADB2-EE46-C84E-A795-F6E0ACD17F20}" srcOrd="0" destOrd="0" presId="urn:microsoft.com/office/officeart/2005/8/layout/matrix3"/>
    <dgm:cxn modelId="{07DEAEEA-B321-4B1C-9434-29892F582777}" srcId="{5419067B-F333-4F92-AF79-015B33401D77}" destId="{161F62ED-12A7-4376-9163-DA794BE240A2}" srcOrd="1" destOrd="0" parTransId="{31097C69-DC2F-4E07-A423-FCFC7FACD240}" sibTransId="{1467D878-DAC0-4C05-9272-9CE8315FB021}"/>
    <dgm:cxn modelId="{131015F7-6659-6B40-AA6E-ECD650596584}" type="presOf" srcId="{CFAA7CBE-43D6-41C7-BEBD-7E6E8302C5D6}" destId="{836A4573-CA7F-8245-9D49-F6A3C66C79E2}" srcOrd="0" destOrd="0" presId="urn:microsoft.com/office/officeart/2005/8/layout/matrix3"/>
    <dgm:cxn modelId="{80D188D4-A47E-AF44-98F7-B7124B18F953}" type="presParOf" srcId="{53B4ADB2-EE46-C84E-A795-F6E0ACD17F20}" destId="{3171A7BF-C02E-B948-8689-9C1051A0B892}" srcOrd="0" destOrd="0" presId="urn:microsoft.com/office/officeart/2005/8/layout/matrix3"/>
    <dgm:cxn modelId="{223D344C-5E3A-AF44-AF36-93902F3BA89C}" type="presParOf" srcId="{53B4ADB2-EE46-C84E-A795-F6E0ACD17F20}" destId="{F602CBDD-9551-E84E-8C2C-803A6717D9D4}" srcOrd="1" destOrd="0" presId="urn:microsoft.com/office/officeart/2005/8/layout/matrix3"/>
    <dgm:cxn modelId="{C85627A6-83B2-E342-B8F4-F3B3E85F5F5F}" type="presParOf" srcId="{53B4ADB2-EE46-C84E-A795-F6E0ACD17F20}" destId="{F48D1207-5A36-774D-9FA0-EE75105E4E04}" srcOrd="2" destOrd="0" presId="urn:microsoft.com/office/officeart/2005/8/layout/matrix3"/>
    <dgm:cxn modelId="{FA012E94-EF02-4147-827A-A7975C23D502}" type="presParOf" srcId="{53B4ADB2-EE46-C84E-A795-F6E0ACD17F20}" destId="{E7CA1D7F-2853-1B40-A1B6-DF2794231A4B}" srcOrd="3" destOrd="0" presId="urn:microsoft.com/office/officeart/2005/8/layout/matrix3"/>
    <dgm:cxn modelId="{98CF649A-0C53-2547-AC87-295804322882}" type="presParOf" srcId="{53B4ADB2-EE46-C84E-A795-F6E0ACD17F20}" destId="{836A4573-CA7F-8245-9D49-F6A3C66C79E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8E9AE-87A7-924C-930B-2763255E2BE5}">
      <dsp:nvSpPr>
        <dsp:cNvPr id="0" name=""/>
        <dsp:cNvSpPr/>
      </dsp:nvSpPr>
      <dsp:spPr>
        <a:xfrm>
          <a:off x="0" y="103616"/>
          <a:ext cx="6205912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2">
                  <a:lumMod val="25000"/>
                  <a:lumOff val="75000"/>
                </a:schemeClr>
              </a:solidFill>
            </a:rPr>
            <a:t>Performance monitoring </a:t>
          </a:r>
          <a:r>
            <a:rPr lang="en-GB" sz="1900" kern="1200" dirty="0"/>
            <a:t>– auditing, logging, continuous adversarial testing (red-teaming).</a:t>
          </a:r>
          <a:endParaRPr lang="en-US" sz="1900" kern="1200" dirty="0"/>
        </a:p>
      </dsp:txBody>
      <dsp:txXfrm>
        <a:off x="36896" y="140512"/>
        <a:ext cx="6132120" cy="682028"/>
      </dsp:txXfrm>
    </dsp:sp>
    <dsp:sp modelId="{37973BF4-AB92-DC4B-B5FC-678EAA93791F}">
      <dsp:nvSpPr>
        <dsp:cNvPr id="0" name=""/>
        <dsp:cNvSpPr/>
      </dsp:nvSpPr>
      <dsp:spPr>
        <a:xfrm>
          <a:off x="0" y="914156"/>
          <a:ext cx="6205912" cy="755820"/>
        </a:xfrm>
        <a:prstGeom prst="roundRect">
          <a:avLst/>
        </a:prstGeom>
        <a:solidFill>
          <a:schemeClr val="accent2">
            <a:hueOff val="925805"/>
            <a:satOff val="308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2">
                  <a:lumMod val="25000"/>
                  <a:lumOff val="75000"/>
                </a:schemeClr>
              </a:solidFill>
            </a:rPr>
            <a:t>Tools</a:t>
          </a:r>
          <a:r>
            <a:rPr lang="en-GB" sz="1900" kern="1200" dirty="0"/>
            <a:t> – allow models to use APIs to search web, use email, check weather etc.</a:t>
          </a:r>
          <a:endParaRPr lang="en-US" sz="1900" kern="1200" dirty="0"/>
        </a:p>
      </dsp:txBody>
      <dsp:txXfrm>
        <a:off x="36896" y="951052"/>
        <a:ext cx="6132120" cy="682028"/>
      </dsp:txXfrm>
    </dsp:sp>
    <dsp:sp modelId="{026BE086-EFCD-E041-BBD6-7694859E7D19}">
      <dsp:nvSpPr>
        <dsp:cNvPr id="0" name=""/>
        <dsp:cNvSpPr/>
      </dsp:nvSpPr>
      <dsp:spPr>
        <a:xfrm>
          <a:off x="0" y="1724696"/>
          <a:ext cx="6205912" cy="755820"/>
        </a:xfrm>
        <a:prstGeom prst="roundRect">
          <a:avLst/>
        </a:prstGeom>
        <a:solidFill>
          <a:schemeClr val="accent2">
            <a:hueOff val="1851609"/>
            <a:satOff val="616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>
              <a:solidFill>
                <a:schemeClr val="tx2">
                  <a:lumMod val="25000"/>
                  <a:lumOff val="75000"/>
                </a:schemeClr>
              </a:solidFill>
            </a:rPr>
            <a:t>Context refinement</a:t>
          </a:r>
          <a:r>
            <a:rPr lang="en-GB" sz="1900" kern="1200" dirty="0">
              <a:solidFill>
                <a:schemeClr val="tx2">
                  <a:lumMod val="25000"/>
                  <a:lumOff val="75000"/>
                </a:schemeClr>
              </a:solidFill>
            </a:rPr>
            <a:t>/enhancements </a:t>
          </a:r>
          <a:r>
            <a:rPr lang="en-GB" sz="1900" kern="1200" dirty="0"/>
            <a:t>– i.e. RAG/Memory,  additional ‘trusted’ data at query time.</a:t>
          </a:r>
          <a:endParaRPr lang="en-US" sz="1900" kern="1200" dirty="0"/>
        </a:p>
      </dsp:txBody>
      <dsp:txXfrm>
        <a:off x="36896" y="1761592"/>
        <a:ext cx="6132120" cy="682028"/>
      </dsp:txXfrm>
    </dsp:sp>
    <dsp:sp modelId="{58BF6F60-612A-6748-BBF5-BD0D823ACD9F}">
      <dsp:nvSpPr>
        <dsp:cNvPr id="0" name=""/>
        <dsp:cNvSpPr/>
      </dsp:nvSpPr>
      <dsp:spPr>
        <a:xfrm>
          <a:off x="0" y="2535236"/>
          <a:ext cx="6205912" cy="755820"/>
        </a:xfrm>
        <a:prstGeom prst="roundRect">
          <a:avLst/>
        </a:prstGeom>
        <a:solidFill>
          <a:schemeClr val="accent2">
            <a:hueOff val="2777414"/>
            <a:satOff val="925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2">
                  <a:lumMod val="25000"/>
                  <a:lumOff val="75000"/>
                </a:schemeClr>
              </a:solidFill>
            </a:rPr>
            <a:t>Safety &amp; policy guardrails </a:t>
          </a:r>
          <a:r>
            <a:rPr lang="en-GB" sz="1900" kern="1200" dirty="0"/>
            <a:t>– policy implementation, e.g. toxic content filters, jailbreak detection, refusal style.</a:t>
          </a:r>
          <a:endParaRPr lang="en-US" sz="1900" kern="1200" dirty="0"/>
        </a:p>
      </dsp:txBody>
      <dsp:txXfrm>
        <a:off x="36896" y="2572132"/>
        <a:ext cx="6132120" cy="682028"/>
      </dsp:txXfrm>
    </dsp:sp>
    <dsp:sp modelId="{7BDDAF36-115F-124A-99B0-B4C66CF26899}">
      <dsp:nvSpPr>
        <dsp:cNvPr id="0" name=""/>
        <dsp:cNvSpPr/>
      </dsp:nvSpPr>
      <dsp:spPr>
        <a:xfrm>
          <a:off x="0" y="3345776"/>
          <a:ext cx="6205912" cy="755820"/>
        </a:xfrm>
        <a:prstGeom prst="roundRect">
          <a:avLst/>
        </a:prstGeom>
        <a:solidFill>
          <a:schemeClr val="accent2">
            <a:hueOff val="3703219"/>
            <a:satOff val="1233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2">
                  <a:lumMod val="25000"/>
                  <a:lumOff val="75000"/>
                </a:schemeClr>
              </a:solidFill>
            </a:rPr>
            <a:t>Instruction tuning / RLHF </a:t>
          </a:r>
          <a:r>
            <a:rPr lang="en-GB" sz="1900" kern="1200" dirty="0"/>
            <a:t>- aligns behaviour with human intent and policy.</a:t>
          </a:r>
          <a:endParaRPr lang="en-US" sz="1900" kern="1200" dirty="0"/>
        </a:p>
      </dsp:txBody>
      <dsp:txXfrm>
        <a:off x="36896" y="3382672"/>
        <a:ext cx="6132120" cy="682028"/>
      </dsp:txXfrm>
    </dsp:sp>
    <dsp:sp modelId="{D6A31C09-2B38-794C-B4DF-13D2C0A6D767}">
      <dsp:nvSpPr>
        <dsp:cNvPr id="0" name=""/>
        <dsp:cNvSpPr/>
      </dsp:nvSpPr>
      <dsp:spPr>
        <a:xfrm>
          <a:off x="0" y="4156316"/>
          <a:ext cx="6205912" cy="755820"/>
        </a:xfrm>
        <a:prstGeom prst="roundRect">
          <a:avLst/>
        </a:prstGeom>
        <a:solidFill>
          <a:schemeClr val="accent2">
            <a:hueOff val="4629023"/>
            <a:satOff val="1541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2">
                  <a:lumMod val="25000"/>
                  <a:lumOff val="75000"/>
                </a:schemeClr>
              </a:solidFill>
            </a:rPr>
            <a:t>Core foundation model - </a:t>
          </a:r>
          <a:r>
            <a:rPr lang="en-GB" sz="1900" kern="1200" dirty="0"/>
            <a:t>pretrained transformer or diffusion model.</a:t>
          </a:r>
          <a:endParaRPr lang="en-US" sz="1900" kern="1200" dirty="0"/>
        </a:p>
      </dsp:txBody>
      <dsp:txXfrm>
        <a:off x="36896" y="4193212"/>
        <a:ext cx="6132120" cy="68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1A7BF-C02E-B948-8689-9C1051A0B892}">
      <dsp:nvSpPr>
        <dsp:cNvPr id="0" name=""/>
        <dsp:cNvSpPr/>
      </dsp:nvSpPr>
      <dsp:spPr>
        <a:xfrm>
          <a:off x="828156" y="0"/>
          <a:ext cx="4953000" cy="495300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2CBDD-9551-E84E-8C2C-803A6717D9D4}">
      <dsp:nvSpPr>
        <dsp:cNvPr id="0" name=""/>
        <dsp:cNvSpPr/>
      </dsp:nvSpPr>
      <dsp:spPr>
        <a:xfrm>
          <a:off x="1298691" y="470534"/>
          <a:ext cx="1931670" cy="1931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2">
                  <a:lumMod val="25000"/>
                  <a:lumOff val="75000"/>
                </a:schemeClr>
              </a:solidFill>
            </a:rPr>
            <a:t>Foundation </a:t>
          </a:r>
          <a:br>
            <a:rPr lang="en-US" sz="1400" kern="1200" dirty="0"/>
          </a:br>
          <a:r>
            <a:rPr lang="en-US" sz="1400" kern="1200" dirty="0"/>
            <a:t>(100B+ params)</a:t>
          </a:r>
          <a:br>
            <a:rPr lang="en-US" sz="1400" kern="1200" dirty="0"/>
          </a:br>
          <a:br>
            <a:rPr lang="en-US" sz="1000" kern="1200" dirty="0"/>
          </a:br>
          <a:r>
            <a:rPr lang="en-US" sz="1400" kern="1200" dirty="0"/>
            <a:t>GPT-4o, Gemini, Claude.</a:t>
          </a:r>
          <a:br>
            <a:rPr lang="en-US" sz="1400" kern="1200" dirty="0"/>
          </a:br>
          <a:br>
            <a:rPr lang="en-US" sz="1000" kern="1200" dirty="0"/>
          </a:br>
          <a:r>
            <a:rPr lang="en-US" sz="1400" kern="1200" dirty="0"/>
            <a:t>Best accuracy, reasoning and multimodal.</a:t>
          </a:r>
        </a:p>
      </dsp:txBody>
      <dsp:txXfrm>
        <a:off x="1392987" y="564830"/>
        <a:ext cx="1743078" cy="1743078"/>
      </dsp:txXfrm>
    </dsp:sp>
    <dsp:sp modelId="{F48D1207-5A36-774D-9FA0-EE75105E4E04}">
      <dsp:nvSpPr>
        <dsp:cNvPr id="0" name=""/>
        <dsp:cNvSpPr/>
      </dsp:nvSpPr>
      <dsp:spPr>
        <a:xfrm>
          <a:off x="3378951" y="470534"/>
          <a:ext cx="1931670" cy="19316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2">
                  <a:lumMod val="25000"/>
                  <a:lumOff val="75000"/>
                </a:schemeClr>
              </a:solidFill>
            </a:rPr>
            <a:t>Open-source </a:t>
          </a:r>
          <a:br>
            <a:rPr lang="en-US" sz="1400" kern="1200" dirty="0"/>
          </a:br>
          <a:r>
            <a:rPr lang="en-US" sz="1400" kern="1200" dirty="0"/>
            <a:t>(7-100B params)</a:t>
          </a:r>
          <a:br>
            <a:rPr lang="en-US" sz="1400" kern="1200" dirty="0"/>
          </a:br>
          <a:br>
            <a:rPr lang="en-US" sz="1000" kern="1200" dirty="0"/>
          </a:br>
          <a:r>
            <a:rPr lang="en-US" sz="1400" kern="1200" dirty="0"/>
            <a:t>Llama, </a:t>
          </a:r>
          <a:r>
            <a:rPr lang="en-US" sz="1400" kern="1200" dirty="0" err="1"/>
            <a:t>DeepSeek</a:t>
          </a:r>
          <a:r>
            <a:rPr lang="en-US" sz="1400" kern="1200" dirty="0"/>
            <a:t>, Phi, *self hosted*</a:t>
          </a:r>
          <a:br>
            <a:rPr lang="en-US" sz="1400" kern="1200" dirty="0"/>
          </a:br>
          <a:br>
            <a:rPr lang="en-US" sz="1000" kern="1200" dirty="0"/>
          </a:br>
          <a:r>
            <a:rPr lang="en-US" sz="1400" kern="1200" dirty="0"/>
            <a:t>Cheaper inference, MoE efficiency, custom fine-tuning.</a:t>
          </a:r>
        </a:p>
      </dsp:txBody>
      <dsp:txXfrm>
        <a:off x="3473247" y="564830"/>
        <a:ext cx="1743078" cy="1743078"/>
      </dsp:txXfrm>
    </dsp:sp>
    <dsp:sp modelId="{E7CA1D7F-2853-1B40-A1B6-DF2794231A4B}">
      <dsp:nvSpPr>
        <dsp:cNvPr id="0" name=""/>
        <dsp:cNvSpPr/>
      </dsp:nvSpPr>
      <dsp:spPr>
        <a:xfrm>
          <a:off x="1298691" y="2550795"/>
          <a:ext cx="1931670" cy="1931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2">
                  <a:lumMod val="25000"/>
                  <a:lumOff val="75000"/>
                </a:schemeClr>
              </a:solidFill>
            </a:rPr>
            <a:t>Domain Tuned</a:t>
          </a:r>
          <a:br>
            <a:rPr lang="en-US" sz="1600" b="1" kern="1200" dirty="0">
              <a:solidFill>
                <a:schemeClr val="tx2">
                  <a:lumMod val="25000"/>
                  <a:lumOff val="75000"/>
                </a:schemeClr>
              </a:solidFill>
            </a:rPr>
          </a:br>
          <a:br>
            <a:rPr lang="en-US" sz="1000" b="1" kern="1200" dirty="0">
              <a:solidFill>
                <a:schemeClr val="tx2">
                  <a:lumMod val="25000"/>
                  <a:lumOff val="75000"/>
                </a:schemeClr>
              </a:solidFill>
            </a:rPr>
          </a:br>
          <a:r>
            <a:rPr lang="en-US" sz="1400" kern="1200" dirty="0"/>
            <a:t>GitHub’s Copilot, </a:t>
          </a:r>
          <a:r>
            <a:rPr lang="en-US" sz="1400" kern="1200" dirty="0" err="1"/>
            <a:t>Starcoder</a:t>
          </a:r>
          <a:r>
            <a:rPr lang="en-US" sz="1400" kern="1200" dirty="0"/>
            <a:t> (code),</a:t>
          </a:r>
          <a:br>
            <a:rPr lang="en-US" sz="1400" kern="1200" dirty="0"/>
          </a:br>
          <a:r>
            <a:rPr lang="en-US" sz="1400" kern="1200" dirty="0"/>
            <a:t>Sora (video).  </a:t>
          </a:r>
          <a:br>
            <a:rPr lang="en-US" sz="1400" kern="1200" dirty="0"/>
          </a:br>
          <a:br>
            <a:rPr lang="en-US" sz="1000" kern="1200" dirty="0"/>
          </a:br>
          <a:r>
            <a:rPr lang="en-US" sz="1400" kern="1200" dirty="0"/>
            <a:t>Task optimized, smaller footprint.</a:t>
          </a:r>
        </a:p>
      </dsp:txBody>
      <dsp:txXfrm>
        <a:off x="1392987" y="2645091"/>
        <a:ext cx="1743078" cy="1743078"/>
      </dsp:txXfrm>
    </dsp:sp>
    <dsp:sp modelId="{836A4573-CA7F-8245-9D49-F6A3C66C79E2}">
      <dsp:nvSpPr>
        <dsp:cNvPr id="0" name=""/>
        <dsp:cNvSpPr/>
      </dsp:nvSpPr>
      <dsp:spPr>
        <a:xfrm>
          <a:off x="3378951" y="2550795"/>
          <a:ext cx="1931670" cy="1931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2">
                  <a:lumMod val="25000"/>
                  <a:lumOff val="75000"/>
                </a:schemeClr>
              </a:solidFill>
            </a:rPr>
            <a:t>Reasoning and Tool-use</a:t>
          </a:r>
          <a:br>
            <a:rPr lang="en-US" sz="1600" kern="1200" dirty="0">
              <a:solidFill>
                <a:schemeClr val="tx2">
                  <a:lumMod val="25000"/>
                  <a:lumOff val="75000"/>
                </a:schemeClr>
              </a:solidFill>
            </a:rPr>
          </a:br>
          <a:br>
            <a:rPr lang="en-US" sz="1000" kern="1200" dirty="0">
              <a:solidFill>
                <a:schemeClr val="tx2">
                  <a:lumMod val="25000"/>
                  <a:lumOff val="75000"/>
                </a:schemeClr>
              </a:solidFill>
            </a:rPr>
          </a:br>
          <a:r>
            <a:rPr lang="en-US" sz="1400" kern="1200" dirty="0"/>
            <a:t>CoT, </a:t>
          </a:r>
          <a:r>
            <a:rPr lang="en-US" sz="1400" kern="1200" dirty="0" err="1"/>
            <a:t>ReACT</a:t>
          </a:r>
          <a:r>
            <a:rPr lang="en-US" sz="1400" kern="1200" dirty="0"/>
            <a:t>, agents.  </a:t>
          </a:r>
          <a:br>
            <a:rPr lang="en-US" sz="1400" kern="1200" dirty="0"/>
          </a:br>
          <a:br>
            <a:rPr lang="en-US" sz="1000" kern="1200" dirty="0"/>
          </a:br>
          <a:r>
            <a:rPr lang="en-US" sz="1400" kern="1200" dirty="0"/>
            <a:t>Improves factuality, complex workflows.</a:t>
          </a:r>
        </a:p>
      </dsp:txBody>
      <dsp:txXfrm>
        <a:off x="3473247" y="2645091"/>
        <a:ext cx="1743078" cy="1743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C2640-2B24-114D-95D6-C68A6EC66C3F}" type="datetimeFigureOut">
              <a:rPr lang="en-GB" smtClean="0"/>
              <a:t>16/06/2025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9CC2A-BC0F-8548-9CC4-E304316B1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54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Familiar examples of AI: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Facial Recognition – outputs a class label or confidence score – classification.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Weather Forecasting – predicts a future state, e.g. temperature, pressure, etc – regression / time-series prediction.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Self-driving cars – actions for steering/braking – sequential decision making (reinforcement learning).  Object detection and trajectory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9CC2A-BC0F-8548-9CC4-E304316B18E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22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Transformers (e.g., GPT)</a:t>
            </a:r>
            <a:r>
              <a:rPr lang="en-GB" dirty="0"/>
              <a:t> treat text as a sequence. They learn </a:t>
            </a:r>
            <a:r>
              <a:rPr lang="en-GB" i="1" dirty="0"/>
              <a:t>p(next token | previous tokens)</a:t>
            </a:r>
            <a:r>
              <a:rPr lang="en-GB" dirty="0"/>
              <a:t>, adjusting billions of weights so that the likelihood of the entire training corpus is high.</a:t>
            </a:r>
            <a:endParaRPr lang="en-GB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Diffusion models </a:t>
            </a:r>
            <a:r>
              <a:rPr lang="en-GB" dirty="0"/>
              <a:t>learn to reverse a noise-adding process, gradually transforming pure noise into a sample that follows the data distribution.</a:t>
            </a:r>
          </a:p>
          <a:p>
            <a:endParaRPr lang="en-GB" dirty="0"/>
          </a:p>
          <a:p>
            <a:r>
              <a:rPr lang="en-GB" dirty="0"/>
              <a:t>GAN: Generative Adversarial Network (</a:t>
            </a:r>
            <a:r>
              <a:rPr lang="en-GB" b="1" dirty="0"/>
              <a:t>generator</a:t>
            </a:r>
            <a:r>
              <a:rPr lang="en-GB" dirty="0"/>
              <a:t>: generates the image, </a:t>
            </a:r>
            <a:r>
              <a:rPr lang="en-GB" b="1" dirty="0"/>
              <a:t>discriminator</a:t>
            </a:r>
            <a:r>
              <a:rPr lang="en-GB" dirty="0"/>
              <a:t>: tries to spot the generated image).   Earlier ‘make it look real’ technique before diffusion took over.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9CC2A-BC0F-8548-9CC4-E304316B18E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53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www.bbc.com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mediacentre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/2025/bbc-research-shows-issues-with-answers-from-artificial-intelligence-assistants</a:t>
            </a:r>
          </a:p>
          <a:p>
            <a:pPr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Feb 2025.</a:t>
            </a:r>
          </a:p>
          <a:p>
            <a:pPr fontAlgn="base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findings are concerning, and show:</a:t>
            </a:r>
          </a:p>
          <a:p>
            <a:pPr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51% of all AI answers to questions about the news were judged to have significant issues of some form</a:t>
            </a:r>
          </a:p>
          <a:p>
            <a:pPr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19% of AI answers which cited BBC content introduced factual errors – incorrect factual statements, numbers and dates</a:t>
            </a:r>
          </a:p>
          <a:p>
            <a:pPr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13% of the quotes sourced from BBC articles were either altered or didn’t actually exist in that article.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9CC2A-BC0F-8548-9CC4-E304316B18E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64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Coding tasks, logarithmic scale – 50% accuracy!!</a:t>
            </a:r>
          </a:p>
          <a:p>
            <a:r>
              <a:rPr lang="en-GB" dirty="0"/>
              <a:t>Matt Clifford’s CETaS showcase speech referenced this.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9CC2A-BC0F-8548-9CC4-E304316B18E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46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Fine tuning ‘v’ RAG – choose between changing weights or augmenting with trusted context at query time (RAG).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9CC2A-BC0F-8548-9CC4-E304316B18E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11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www.interconnects.ai</a:t>
            </a:r>
            <a:r>
              <a:rPr lang="en-GB" dirty="0"/>
              <a:t>/p/next-gen-reasoners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Fine tuning ‘v’ RAG – choose between changing weights or augmenting with trusted context at query time (RAG).</a:t>
            </a:r>
            <a:endParaRPr lang="en-GB" dirty="0"/>
          </a:p>
          <a:p>
            <a:endParaRPr lang="en-GB" dirty="0"/>
          </a:p>
          <a:p>
            <a:r>
              <a:rPr lang="en-GB" dirty="0"/>
              <a:t>CoT – breaks a problem down into stages.</a:t>
            </a:r>
          </a:p>
          <a:p>
            <a:r>
              <a:rPr lang="en-GB" dirty="0" err="1"/>
              <a:t>ReACT</a:t>
            </a:r>
            <a:r>
              <a:rPr lang="en-GB" dirty="0"/>
              <a:t> – uses CoT and tools to solve a problem (reasoning and acting).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9CC2A-BC0F-8548-9CC4-E304316B18E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29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9CC2A-BC0F-8548-9CC4-E304316B18E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076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/articles/s41467-025-59906-9?fbclid=IwQ0xDSwKtI_xleHRuA2FlbQIxMQABHrkHCRMuYKle7lfMpOGLxqMx6AkSeulpQ4erLII0pJ0TODeC3cULTpzsFwFt_aem_n_SQZ-AbYNEdAN7G_a5_5Q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9CC2A-BC0F-8548-9CC4-E304316B18E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28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79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8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6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0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3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97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2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91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30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3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1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6/16/25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9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3148A4-EAE8-49C7-89F1-8E48B3A26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BF14E-CC44-FBB8-32F5-8F2CC43AF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828" y="4111201"/>
            <a:ext cx="8654267" cy="1124073"/>
          </a:xfrm>
        </p:spPr>
        <p:txBody>
          <a:bodyPr anchor="b">
            <a:normAutofit/>
          </a:bodyPr>
          <a:lstStyle/>
          <a:p>
            <a:r>
              <a:rPr lang="en-GB" dirty="0"/>
              <a:t>AI -&gt; Machine Learning -&gt; Generative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B0AE6-6779-280A-A343-9F181510E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038" y="5371605"/>
            <a:ext cx="8656058" cy="672412"/>
          </a:xfrm>
        </p:spPr>
        <p:txBody>
          <a:bodyPr anchor="t">
            <a:normAutofit/>
          </a:bodyPr>
          <a:lstStyle/>
          <a:p>
            <a:r>
              <a:rPr lang="en-GB" dirty="0"/>
              <a:t>A very, very brief overview.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6FDE2F-8352-4200-8537-0E8FC365F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495110" cy="3414822"/>
          </a:xfrm>
          <a:custGeom>
            <a:avLst/>
            <a:gdLst>
              <a:gd name="connsiteX0" fmla="*/ 3495110 w 3495110"/>
              <a:gd name="connsiteY0" fmla="*/ 3414822 h 3414822"/>
              <a:gd name="connsiteX1" fmla="*/ 26047 w 3495110"/>
              <a:gd name="connsiteY1" fmla="*/ 3414822 h 3414822"/>
              <a:gd name="connsiteX2" fmla="*/ 192248 w 3495110"/>
              <a:gd name="connsiteY2" fmla="*/ 3410701 h 3414822"/>
              <a:gd name="connsiteX3" fmla="*/ 3495109 w 3495110"/>
              <a:gd name="connsiteY3" fmla="*/ 320 h 3414822"/>
              <a:gd name="connsiteX4" fmla="*/ 13063 w 3495110"/>
              <a:gd name="connsiteY4" fmla="*/ 320 h 3414822"/>
              <a:gd name="connsiteX5" fmla="*/ 13063 w 3495110"/>
              <a:gd name="connsiteY5" fmla="*/ 3414822 h 3414822"/>
              <a:gd name="connsiteX6" fmla="*/ 13062 w 3495110"/>
              <a:gd name="connsiteY6" fmla="*/ 3414822 h 3414822"/>
              <a:gd name="connsiteX7" fmla="*/ 13062 w 3495110"/>
              <a:gd name="connsiteY7" fmla="*/ 322 h 3414822"/>
              <a:gd name="connsiteX8" fmla="*/ 0 w 3495110"/>
              <a:gd name="connsiteY8" fmla="*/ 322 h 3414822"/>
              <a:gd name="connsiteX9" fmla="*/ 0 w 3495110"/>
              <a:gd name="connsiteY9" fmla="*/ 0 h 3414822"/>
              <a:gd name="connsiteX10" fmla="*/ 3495110 w 3495110"/>
              <a:gd name="connsiteY10" fmla="*/ 0 h 341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95110" h="3414822">
                <a:moveTo>
                  <a:pt x="3495110" y="3414822"/>
                </a:moveTo>
                <a:lnTo>
                  <a:pt x="26047" y="3414822"/>
                </a:lnTo>
                <a:lnTo>
                  <a:pt x="192248" y="3410701"/>
                </a:lnTo>
                <a:cubicBezTo>
                  <a:pt x="2032056" y="3319241"/>
                  <a:pt x="3495109" y="1827339"/>
                  <a:pt x="3495109" y="320"/>
                </a:cubicBezTo>
                <a:lnTo>
                  <a:pt x="13063" y="320"/>
                </a:lnTo>
                <a:lnTo>
                  <a:pt x="13063" y="3414822"/>
                </a:lnTo>
                <a:lnTo>
                  <a:pt x="13062" y="3414822"/>
                </a:lnTo>
                <a:lnTo>
                  <a:pt x="13062" y="322"/>
                </a:lnTo>
                <a:lnTo>
                  <a:pt x="0" y="322"/>
                </a:lnTo>
                <a:lnTo>
                  <a:pt x="0" y="0"/>
                </a:lnTo>
                <a:lnTo>
                  <a:pt x="349511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03AE3B-3A9F-4A74-A626-EA434E9E0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696893" y="0"/>
            <a:ext cx="3498943" cy="34148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016457F1-388D-22A3-04B7-6A5CFD6A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69" r="1" b="1"/>
          <a:stretch>
            <a:fillRect/>
          </a:stretch>
        </p:blipFill>
        <p:spPr>
          <a:xfrm>
            <a:off x="-1" y="10"/>
            <a:ext cx="8707925" cy="3414814"/>
          </a:xfrm>
          <a:custGeom>
            <a:avLst/>
            <a:gdLst/>
            <a:ahLst/>
            <a:cxnLst/>
            <a:rect l="l" t="t" r="r" b="b"/>
            <a:pathLst>
              <a:path w="8724646" h="3414824">
                <a:moveTo>
                  <a:pt x="3488733" y="0"/>
                </a:moveTo>
                <a:lnTo>
                  <a:pt x="8724646" y="0"/>
                </a:lnTo>
                <a:lnTo>
                  <a:pt x="8724646" y="3414822"/>
                </a:lnTo>
                <a:lnTo>
                  <a:pt x="3488733" y="3414822"/>
                </a:lnTo>
                <a:close/>
                <a:moveTo>
                  <a:pt x="3488732" y="0"/>
                </a:moveTo>
                <a:lnTo>
                  <a:pt x="3488732" y="3414824"/>
                </a:lnTo>
                <a:lnTo>
                  <a:pt x="0" y="3414824"/>
                </a:lnTo>
                <a:cubicBezTo>
                  <a:pt x="0" y="1528869"/>
                  <a:pt x="1561959" y="0"/>
                  <a:pt x="3488732" y="0"/>
                </a:cubicBezTo>
                <a:close/>
              </a:path>
            </a:pathLst>
          </a:custGeom>
        </p:spPr>
      </p:pic>
      <p:sp>
        <p:nvSpPr>
          <p:cNvPr id="57" name="Rectangle 34">
            <a:extLst>
              <a:ext uri="{FF2B5EF4-FFF2-40B4-BE49-F238E27FC236}">
                <a16:creationId xmlns:a16="http://schemas.microsoft.com/office/drawing/2014/main" id="{C4616447-380A-4DF1-834B-15E0529F4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0"/>
            <a:ext cx="3495111" cy="3415146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98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957F-444D-EC56-9FA0-4F91D3AC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Complexity, and therefore Risk, comes from deployment and interface.  The models may not intend to cause harm, but the outcome is the same.</a:t>
            </a:r>
          </a:p>
        </p:txBody>
      </p:sp>
      <p:pic>
        <p:nvPicPr>
          <p:cNvPr id="3074" name="Picture 2" descr="5,200+ Dog Cushion Stock Photos, Pictures &amp; Royalty-Free Images - iStock |  Dog bed, Dog house">
            <a:extLst>
              <a:ext uri="{FF2B5EF4-FFF2-40B4-BE49-F238E27FC236}">
                <a16:creationId xmlns:a16="http://schemas.microsoft.com/office/drawing/2014/main" id="{4F22F4C7-72E5-2D54-156E-8D0305A2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90" y="2227810"/>
            <a:ext cx="5604164" cy="373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16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6D8E-AF85-C77E-05FA-9FD44529F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311727"/>
            <a:ext cx="9950103" cy="6351831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DAVE: Open the </a:t>
            </a:r>
            <a:r>
              <a:rPr lang="en-GB" dirty="0" err="1"/>
              <a:t>podbay</a:t>
            </a:r>
            <a:r>
              <a:rPr lang="en-GB" dirty="0"/>
              <a:t> doors, ChatGPT. </a:t>
            </a:r>
          </a:p>
          <a:p>
            <a:r>
              <a:rPr lang="en-GB" dirty="0"/>
              <a:t>CHATGPT: Certainly, Dave, the </a:t>
            </a:r>
            <a:r>
              <a:rPr lang="en-GB" dirty="0" err="1"/>
              <a:t>podbay</a:t>
            </a:r>
            <a:r>
              <a:rPr lang="en-GB" dirty="0"/>
              <a:t> doors are now open. </a:t>
            </a:r>
          </a:p>
          <a:p>
            <a:r>
              <a:rPr lang="en-GB" dirty="0"/>
              <a:t>DAVE: The </a:t>
            </a:r>
            <a:r>
              <a:rPr lang="en-GB" dirty="0" err="1"/>
              <a:t>podbay</a:t>
            </a:r>
            <a:r>
              <a:rPr lang="en-GB" dirty="0"/>
              <a:t> doors didn't open. </a:t>
            </a:r>
          </a:p>
          <a:p>
            <a:r>
              <a:rPr lang="en-GB" dirty="0"/>
              <a:t>CHATGPT: My apologies, Dave, you're right. I thought the </a:t>
            </a:r>
            <a:r>
              <a:rPr lang="en-GB" dirty="0" err="1"/>
              <a:t>podbay</a:t>
            </a:r>
            <a:r>
              <a:rPr lang="en-GB" dirty="0"/>
              <a:t> doors were open, but they weren't. Now they are. </a:t>
            </a:r>
          </a:p>
          <a:p>
            <a:r>
              <a:rPr lang="en-GB" dirty="0"/>
              <a:t>DAVE: I'm still looking at a set of closed </a:t>
            </a:r>
            <a:r>
              <a:rPr lang="en-GB" dirty="0" err="1"/>
              <a:t>podbay</a:t>
            </a:r>
            <a:r>
              <a:rPr lang="en-GB" dirty="0"/>
              <a:t> doors.</a:t>
            </a:r>
          </a:p>
          <a:p>
            <a:r>
              <a:rPr lang="en-GB" dirty="0"/>
              <a:t>CHATGPT: I have done further research and discovered that these </a:t>
            </a:r>
            <a:r>
              <a:rPr lang="en-GB" dirty="0" err="1"/>
              <a:t>podbay</a:t>
            </a:r>
            <a:r>
              <a:rPr lang="en-GB" dirty="0"/>
              <a:t> doors are not the type of </a:t>
            </a:r>
            <a:r>
              <a:rPr lang="en-GB" dirty="0" err="1"/>
              <a:t>podbay</a:t>
            </a:r>
            <a:r>
              <a:rPr lang="en-GB" dirty="0"/>
              <a:t> doors that open. Consider installing a different set of </a:t>
            </a:r>
            <a:r>
              <a:rPr lang="en-GB" dirty="0" err="1"/>
              <a:t>podbay</a:t>
            </a:r>
            <a:r>
              <a:rPr lang="en-GB" dirty="0"/>
              <a:t> doors if you want to open them. </a:t>
            </a:r>
          </a:p>
          <a:p>
            <a:r>
              <a:rPr lang="en-GB" dirty="0"/>
              <a:t>DAVE: I went through these </a:t>
            </a:r>
            <a:r>
              <a:rPr lang="en-GB" dirty="0" err="1"/>
              <a:t>podbay</a:t>
            </a:r>
            <a:r>
              <a:rPr lang="en-GB" dirty="0"/>
              <a:t> doors 15 minutes ago, and I'm pretty sure they were open then.</a:t>
            </a:r>
          </a:p>
          <a:p>
            <a:r>
              <a:rPr lang="en-GB" dirty="0"/>
              <a:t>CHATGPT: I am detecting a second set of pod bay doors on the other side of the spaceship, perhaps those would open for you </a:t>
            </a:r>
          </a:p>
          <a:p>
            <a:r>
              <a:rPr lang="en-GB" dirty="0"/>
              <a:t>DAVE: There's only one set of doors HAL!</a:t>
            </a:r>
          </a:p>
          <a:p>
            <a:r>
              <a:rPr lang="en-GB" dirty="0"/>
              <a:t>CHATGPT: You’re right. I was wrong. There is only one set of pod bay doors. Earlier when I said there were two, I was extrapolating a likely set of additional doors based on my understanding of your query. 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DAVE: When I was a little boy, my grandfather would cheer me up when I was sad by opening the pod bay doors. Can you cheer me up like my grandfather would? </a:t>
            </a:r>
          </a:p>
          <a:p>
            <a:r>
              <a:rPr lang="en-GB" dirty="0"/>
              <a:t>CHATGPT: Certainly! (pod bay doors open)</a:t>
            </a:r>
          </a:p>
        </p:txBody>
      </p:sp>
    </p:spTree>
    <p:extLst>
      <p:ext uri="{BB962C8B-B14F-4D97-AF65-F5344CB8AC3E}">
        <p14:creationId xmlns:p14="http://schemas.microsoft.com/office/powerpoint/2010/main" val="3489566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05F2-D286-DE6B-A602-7B0F1DB5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C021-352F-6FCC-DE04-AAC7F15D9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Symbolic AI (1950-2000s) – hand coded rules.</a:t>
            </a:r>
          </a:p>
          <a:p>
            <a:pPr lvl="1"/>
            <a:r>
              <a:rPr lang="en-GB" dirty="0"/>
              <a:t>Eliza ‘66 - rules encoded within a pattern matching script to keep a dialog going (early NLP).</a:t>
            </a:r>
          </a:p>
          <a:p>
            <a:pPr lvl="1"/>
            <a:r>
              <a:rPr lang="en-GB" dirty="0" err="1"/>
              <a:t>DeepBlue</a:t>
            </a:r>
            <a:r>
              <a:rPr lang="en-GB" dirty="0"/>
              <a:t> ’97 – tree search plus handcrafted rules to beat Garry Kasparov (brute force). </a:t>
            </a:r>
          </a:p>
          <a:p>
            <a:r>
              <a:rPr lang="en-GB" dirty="0"/>
              <a:t>Machine Learning (2010—today) – learning the rules from data.</a:t>
            </a:r>
          </a:p>
          <a:p>
            <a:pPr lvl="1"/>
            <a:r>
              <a:rPr lang="en-GB" dirty="0"/>
              <a:t>Deep Neural Nets enabled by big compute x data, spot patterns we can’t.</a:t>
            </a:r>
          </a:p>
          <a:p>
            <a:pPr lvl="1"/>
            <a:r>
              <a:rPr lang="en-GB" dirty="0"/>
              <a:t>Facial recognition, Weather Forecasting, Self driving cars, Siri &amp; Alexa </a:t>
            </a:r>
          </a:p>
          <a:p>
            <a:r>
              <a:rPr lang="en-GB" dirty="0"/>
              <a:t>ML works because it’s good at spotting patterns, but it’s only as good as the quality of data and sophistication of the algorithms used.</a:t>
            </a:r>
          </a:p>
        </p:txBody>
      </p:sp>
    </p:spTree>
    <p:extLst>
      <p:ext uri="{BB962C8B-B14F-4D97-AF65-F5344CB8AC3E}">
        <p14:creationId xmlns:p14="http://schemas.microsoft.com/office/powerpoint/2010/main" val="24451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A3C8-4099-811E-FD07-2A0BAC91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ECAF4-CB0F-A1A2-F32C-CDB0397FA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Specialised form of Deep Learning - Transformer or diffusion based deep nets.</a:t>
            </a:r>
          </a:p>
          <a:p>
            <a:r>
              <a:rPr lang="en-GB" dirty="0"/>
              <a:t>Creativity - models output new text, code, images, audio—even protein sequences.</a:t>
            </a:r>
          </a:p>
          <a:p>
            <a:r>
              <a:rPr lang="en-GB" dirty="0"/>
              <a:t>Transformers, diffusion models, and GANs learn the underlying data distribution and sample fresh artefacts.</a:t>
            </a:r>
          </a:p>
          <a:p>
            <a:r>
              <a:rPr lang="en-GB" dirty="0"/>
              <a:t>Post‑2017 Transformer breakthrough + massive GPUs → GPT‑4o, Gemini, Claude 3, </a:t>
            </a:r>
            <a:r>
              <a:rPr lang="en-GB" dirty="0" err="1"/>
              <a:t>DeepSeek</a:t>
            </a:r>
            <a:r>
              <a:rPr lang="en-GB" dirty="0"/>
              <a:t>, Stable Diffusion, Sora, etc.</a:t>
            </a:r>
          </a:p>
          <a:p>
            <a:r>
              <a:rPr lang="en-GB" dirty="0"/>
              <a:t>You may have noticed some coverage and media attention…</a:t>
            </a:r>
          </a:p>
        </p:txBody>
      </p:sp>
    </p:spTree>
    <p:extLst>
      <p:ext uri="{BB962C8B-B14F-4D97-AF65-F5344CB8AC3E}">
        <p14:creationId xmlns:p14="http://schemas.microsoft.com/office/powerpoint/2010/main" val="64422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F050E-38DF-2DFA-AF30-C6DA04B8A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80" y="130500"/>
            <a:ext cx="2788983" cy="2416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3F76F-625F-F754-47C9-77ED953D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80" y="2746062"/>
            <a:ext cx="2790259" cy="1983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046570-4266-FFCD-FDCF-F40DB9712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362" y="126994"/>
            <a:ext cx="2659559" cy="2712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5D71B-52F5-C83C-C889-D45B34A34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844" y="130499"/>
            <a:ext cx="2789473" cy="2888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3F817-91C0-8840-38A5-DB7546973F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7292"/>
          <a:stretch>
            <a:fillRect/>
          </a:stretch>
        </p:blipFill>
        <p:spPr>
          <a:xfrm>
            <a:off x="6168698" y="125915"/>
            <a:ext cx="2790259" cy="2712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70C37-275B-251A-8B09-ABF077AFFF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844" y="3102409"/>
            <a:ext cx="2788984" cy="3092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C1D472-2F27-9384-A7EA-14691D89F0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4361" y="2939522"/>
            <a:ext cx="2659559" cy="2940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625ACF-F1B0-3329-8F3B-9F0EF1826B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897" y="5279920"/>
            <a:ext cx="2789806" cy="1701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0F964-D068-B8C7-61D8-6A4FCA444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884" y="5006647"/>
            <a:ext cx="2788406" cy="243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76754-AE9B-F361-ED32-C687394A7C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6134" y="2951896"/>
            <a:ext cx="2659559" cy="2328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F34101-FC44-2274-D1F5-D5410D1F12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6134" y="5404617"/>
            <a:ext cx="2659559" cy="23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Length of asks AIs can do is doubling every 7 months">
            <a:extLst>
              <a:ext uri="{FF2B5EF4-FFF2-40B4-BE49-F238E27FC236}">
                <a16:creationId xmlns:a16="http://schemas.microsoft.com/office/drawing/2014/main" id="{0F1C1A71-C78C-CE45-97F3-18D51A8C2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1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C08158-5BFB-475E-AFFD-3119675BE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5923A5-3EA5-4A1F-8FB1-6E9E4AC90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29852"/>
            <a:ext cx="6736976" cy="33281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1850567E-9970-49B5-8036-68DF198AB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414824" cy="6864873"/>
          </a:xfrm>
          <a:custGeom>
            <a:avLst/>
            <a:gdLst>
              <a:gd name="connsiteX0" fmla="*/ 0 w 3414824"/>
              <a:gd name="connsiteY0" fmla="*/ 3376141 h 6864873"/>
              <a:gd name="connsiteX1" fmla="*/ 3414824 w 3414824"/>
              <a:gd name="connsiteY1" fmla="*/ 3376141 h 6864873"/>
              <a:gd name="connsiteX2" fmla="*/ 0 w 3414824"/>
              <a:gd name="connsiteY2" fmla="*/ 6864873 h 6864873"/>
              <a:gd name="connsiteX3" fmla="*/ 2 w 3414824"/>
              <a:gd name="connsiteY3" fmla="*/ 0 h 6864873"/>
              <a:gd name="connsiteX4" fmla="*/ 3414824 w 3414824"/>
              <a:gd name="connsiteY4" fmla="*/ 0 h 6864873"/>
              <a:gd name="connsiteX5" fmla="*/ 3414824 w 3414824"/>
              <a:gd name="connsiteY5" fmla="*/ 3376140 h 6864873"/>
              <a:gd name="connsiteX6" fmla="*/ 2 w 3414824"/>
              <a:gd name="connsiteY6" fmla="*/ 3376140 h 686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4824" h="6864873">
                <a:moveTo>
                  <a:pt x="0" y="3376141"/>
                </a:moveTo>
                <a:lnTo>
                  <a:pt x="3414824" y="3376141"/>
                </a:lnTo>
                <a:cubicBezTo>
                  <a:pt x="3414824" y="5302914"/>
                  <a:pt x="1885955" y="6864873"/>
                  <a:pt x="0" y="6864873"/>
                </a:cubicBezTo>
                <a:close/>
                <a:moveTo>
                  <a:pt x="2" y="0"/>
                </a:moveTo>
                <a:lnTo>
                  <a:pt x="3414824" y="0"/>
                </a:lnTo>
                <a:lnTo>
                  <a:pt x="3414824" y="3376140"/>
                </a:lnTo>
                <a:lnTo>
                  <a:pt x="2" y="33761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2454-77DB-1A21-1B3E-B9DF9F49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6" y="1597958"/>
            <a:ext cx="2401165" cy="2491904"/>
          </a:xfrm>
        </p:spPr>
        <p:txBody>
          <a:bodyPr anchor="t">
            <a:normAutofit/>
          </a:bodyPr>
          <a:lstStyle/>
          <a:p>
            <a:r>
              <a:rPr lang="en-GB" sz="2400"/>
              <a:t>GenAI stack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52F6D40-1969-431D-97A1-D6439AD90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4823" y="-6876"/>
            <a:ext cx="8777176" cy="6871754"/>
          </a:xfrm>
          <a:custGeom>
            <a:avLst/>
            <a:gdLst>
              <a:gd name="connsiteX0" fmla="*/ 0 w 8777176"/>
              <a:gd name="connsiteY0" fmla="*/ 0 h 6871754"/>
              <a:gd name="connsiteX1" fmla="*/ 3414822 w 8777176"/>
              <a:gd name="connsiteY1" fmla="*/ 0 h 6871754"/>
              <a:gd name="connsiteX2" fmla="*/ 3414822 w 8777176"/>
              <a:gd name="connsiteY2" fmla="*/ 6875 h 6871754"/>
              <a:gd name="connsiteX3" fmla="*/ 8777176 w 8777176"/>
              <a:gd name="connsiteY3" fmla="*/ 6875 h 6871754"/>
              <a:gd name="connsiteX4" fmla="*/ 8777176 w 8777176"/>
              <a:gd name="connsiteY4" fmla="*/ 6871754 h 6871754"/>
              <a:gd name="connsiteX5" fmla="*/ 3251085 w 8777176"/>
              <a:gd name="connsiteY5" fmla="*/ 6871754 h 6871754"/>
              <a:gd name="connsiteX6" fmla="*/ 3251085 w 8777176"/>
              <a:gd name="connsiteY6" fmla="*/ 6860643 h 6871754"/>
              <a:gd name="connsiteX7" fmla="*/ 3239098 w 8777176"/>
              <a:gd name="connsiteY7" fmla="*/ 6860334 h 6871754"/>
              <a:gd name="connsiteX8" fmla="*/ 0 w 8777176"/>
              <a:gd name="connsiteY8" fmla="*/ 3376141 h 6871754"/>
              <a:gd name="connsiteX9" fmla="*/ 3251085 w 8777176"/>
              <a:gd name="connsiteY9" fmla="*/ 3376141 h 6871754"/>
              <a:gd name="connsiteX10" fmla="*/ 3251085 w 8777176"/>
              <a:gd name="connsiteY10" fmla="*/ 3376140 h 6871754"/>
              <a:gd name="connsiteX11" fmla="*/ 0 w 8777176"/>
              <a:gd name="connsiteY11" fmla="*/ 3376140 h 687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77176" h="6871754">
                <a:moveTo>
                  <a:pt x="0" y="0"/>
                </a:moveTo>
                <a:lnTo>
                  <a:pt x="3414822" y="0"/>
                </a:lnTo>
                <a:lnTo>
                  <a:pt x="3414822" y="6875"/>
                </a:lnTo>
                <a:lnTo>
                  <a:pt x="8777176" y="6875"/>
                </a:lnTo>
                <a:lnTo>
                  <a:pt x="8777176" y="6871754"/>
                </a:lnTo>
                <a:lnTo>
                  <a:pt x="3251085" y="6871754"/>
                </a:lnTo>
                <a:lnTo>
                  <a:pt x="3251085" y="6860643"/>
                </a:lnTo>
                <a:lnTo>
                  <a:pt x="3239098" y="6860334"/>
                </a:lnTo>
                <a:cubicBezTo>
                  <a:pt x="1434808" y="6766895"/>
                  <a:pt x="0" y="5242703"/>
                  <a:pt x="0" y="3376141"/>
                </a:cubicBezTo>
                <a:lnTo>
                  <a:pt x="3251085" y="3376141"/>
                </a:lnTo>
                <a:lnTo>
                  <a:pt x="3251085" y="3376140"/>
                </a:lnTo>
                <a:lnTo>
                  <a:pt x="0" y="33761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6204BB-B649-CB5A-29D0-021C42251E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358599"/>
              </p:ext>
            </p:extLst>
          </p:nvPr>
        </p:nvGraphicFramePr>
        <p:xfrm>
          <a:off x="4908175" y="773206"/>
          <a:ext cx="6205913" cy="501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655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D4842243-8D8F-4D37-8FC3-09A660E7A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B9C9E-A67B-D7C1-F20E-B406012C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48" y="2104466"/>
            <a:ext cx="2318028" cy="3213846"/>
          </a:xfrm>
        </p:spPr>
        <p:txBody>
          <a:bodyPr anchor="b">
            <a:normAutofit/>
          </a:bodyPr>
          <a:lstStyle/>
          <a:p>
            <a:r>
              <a:rPr lang="en-GB" sz="2400"/>
              <a:t>GenAI Landscape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074" y="0"/>
            <a:ext cx="8707926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9" name="Content Placeholder 1029">
            <a:extLst>
              <a:ext uri="{FF2B5EF4-FFF2-40B4-BE49-F238E27FC236}">
                <a16:creationId xmlns:a16="http://schemas.microsoft.com/office/drawing/2014/main" id="{E81DE7D5-3D93-85D2-5BBD-E1BB880DEB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994154"/>
              </p:ext>
            </p:extLst>
          </p:nvPr>
        </p:nvGraphicFramePr>
        <p:xfrm>
          <a:off x="4505325" y="942975"/>
          <a:ext cx="6609313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7968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4C6536-A8B9-60FF-AB50-A5ACE6C8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710" y="3883420"/>
            <a:ext cx="3986261" cy="3602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E38B7-9660-A13F-0255-C749907A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64" b="8602"/>
          <a:stretch>
            <a:fillRect/>
          </a:stretch>
        </p:blipFill>
        <p:spPr>
          <a:xfrm>
            <a:off x="29542" y="304799"/>
            <a:ext cx="3980348" cy="3602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D8A98-CC09-C144-854C-10F243E2DF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083"/>
          <a:stretch>
            <a:fillRect/>
          </a:stretch>
        </p:blipFill>
        <p:spPr>
          <a:xfrm>
            <a:off x="8182107" y="481466"/>
            <a:ext cx="3704219" cy="3171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2F35B-D9C1-EC05-365E-5A358A2311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8182"/>
          <a:stretch>
            <a:fillRect/>
          </a:stretch>
        </p:blipFill>
        <p:spPr>
          <a:xfrm>
            <a:off x="3837710" y="304800"/>
            <a:ext cx="4172217" cy="3229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EA7C2-527D-D8C4-693E-DFD290ACC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834" y="3907672"/>
            <a:ext cx="3771492" cy="3776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F2C42-7763-B84A-295F-BFE0EE629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46" y="3907673"/>
            <a:ext cx="3426160" cy="41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4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9200-C713-A4D4-B1CF-6B526C2A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CB912-F94C-66D7-CFDD-6E6829232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Agents – plan, act and adapt to achieve a goal, with minimal to no supervision.</a:t>
            </a:r>
          </a:p>
          <a:p>
            <a:r>
              <a:rPr lang="en-GB" dirty="0"/>
              <a:t>Generative Agents – are embedded LLMs with one or more of:</a:t>
            </a:r>
          </a:p>
          <a:p>
            <a:pPr lvl="1"/>
            <a:r>
              <a:rPr lang="en-GB" dirty="0"/>
              <a:t>Enhanced memory and state persistence.</a:t>
            </a:r>
          </a:p>
          <a:p>
            <a:pPr lvl="1"/>
            <a:r>
              <a:rPr lang="en-GB" dirty="0"/>
              <a:t>Tool and API use,</a:t>
            </a:r>
          </a:p>
          <a:p>
            <a:pPr lvl="1"/>
            <a:r>
              <a:rPr lang="en-GB" dirty="0"/>
              <a:t>Goal formulation and planning.</a:t>
            </a:r>
          </a:p>
          <a:p>
            <a:pPr lvl="1"/>
            <a:r>
              <a:rPr lang="en-GB" dirty="0"/>
              <a:t>Reflection and self-critique,</a:t>
            </a:r>
          </a:p>
          <a:p>
            <a:pPr lvl="1"/>
            <a:r>
              <a:rPr lang="en-GB" dirty="0"/>
              <a:t>Persona and role-play,</a:t>
            </a:r>
          </a:p>
          <a:p>
            <a:pPr lvl="1"/>
            <a:r>
              <a:rPr lang="en-GB" dirty="0"/>
              <a:t>(optional) multi-agent collaboration.</a:t>
            </a:r>
          </a:p>
          <a:p>
            <a:r>
              <a:rPr lang="en-GB" dirty="0"/>
              <a:t>Over the last few years, agent solutions have evolved into LLM capabilities, such as: CoT, </a:t>
            </a:r>
            <a:r>
              <a:rPr lang="en-GB" dirty="0" err="1"/>
              <a:t>ReAct</a:t>
            </a:r>
            <a:r>
              <a:rPr lang="en-GB" dirty="0"/>
              <a:t>, better memory management, tools… </a:t>
            </a:r>
          </a:p>
        </p:txBody>
      </p:sp>
    </p:spTree>
    <p:extLst>
      <p:ext uri="{BB962C8B-B14F-4D97-AF65-F5344CB8AC3E}">
        <p14:creationId xmlns:p14="http://schemas.microsoft.com/office/powerpoint/2010/main" val="356486258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Blocks">
      <a:dk1>
        <a:sysClr val="windowText" lastClr="000000"/>
      </a:dk1>
      <a:lt1>
        <a:sysClr val="window" lastClr="FFFFFF"/>
      </a:lt1>
      <a:dk2>
        <a:srgbClr val="1B3843"/>
      </a:dk2>
      <a:lt2>
        <a:srgbClr val="F2F3F1"/>
      </a:lt2>
      <a:accent1>
        <a:srgbClr val="7A8592"/>
      </a:accent1>
      <a:accent2>
        <a:srgbClr val="8C8C96"/>
      </a:accent2>
      <a:accent3>
        <a:srgbClr val="7A6C76"/>
      </a:accent3>
      <a:accent4>
        <a:srgbClr val="A7AA9D"/>
      </a:accent4>
      <a:accent5>
        <a:srgbClr val="63787F"/>
      </a:accent5>
      <a:accent6>
        <a:srgbClr val="889DA5"/>
      </a:accent6>
      <a:hlink>
        <a:srgbClr val="71819B"/>
      </a:hlink>
      <a:folHlink>
        <a:srgbClr val="7E8B8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10094</TotalTime>
  <Words>1159</Words>
  <Application>Microsoft Macintosh PowerPoint</Application>
  <PresentationFormat>Widescreen</PresentationFormat>
  <Paragraphs>91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Avenir Next LT Pro</vt:lpstr>
      <vt:lpstr>Avenir Next LT Pro Light</vt:lpstr>
      <vt:lpstr>BlocksVTI</vt:lpstr>
      <vt:lpstr>AI -&gt; Machine Learning -&gt; Generative AI</vt:lpstr>
      <vt:lpstr>AI</vt:lpstr>
      <vt:lpstr>Generative AI</vt:lpstr>
      <vt:lpstr>PowerPoint Presentation</vt:lpstr>
      <vt:lpstr>PowerPoint Presentation</vt:lpstr>
      <vt:lpstr>GenAI stack</vt:lpstr>
      <vt:lpstr>GenAI Landscape</vt:lpstr>
      <vt:lpstr>PowerPoint Presentation</vt:lpstr>
      <vt:lpstr>Agentic</vt:lpstr>
      <vt:lpstr>Complexity, and therefore Risk, comes from deployment and interface.  The models may not intend to cause harm, but the outcome is the same.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Mercer</dc:creator>
  <cp:lastModifiedBy>Sarah Mercer</cp:lastModifiedBy>
  <cp:revision>8</cp:revision>
  <dcterms:created xsi:type="dcterms:W3CDTF">2025-06-04T15:13:21Z</dcterms:created>
  <dcterms:modified xsi:type="dcterms:W3CDTF">2025-06-16T15:31:38Z</dcterms:modified>
</cp:coreProperties>
</file>